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layfair Display" panose="000005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11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gif"/><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hyperlink" Target="mailto:anujsharrmmaa@gamil.com" TargetMode="External"/><Relationship Id="rId3" Type="http://schemas.openxmlformats.org/officeDocument/2006/relationships/image" Target="../media/image6.png"/><Relationship Id="rId7" Type="http://schemas.openxmlformats.org/officeDocument/2006/relationships/hyperlink" Target="mailto:tanushkat2005@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khushboocodes@gmail.com" TargetMode="External"/><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hyperlink" Target="mailto:pariharpurnima8@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a:solidFill>
                  <a:srgbClr val="009CFF"/>
                </a:solidFill>
                <a:latin typeface="Arial"/>
                <a:ea typeface="Arial"/>
                <a:cs typeface="Arial"/>
                <a:sym typeface="Arial"/>
              </a:rPr>
              <a:t>HackOrbit</a:t>
            </a:r>
            <a:r>
              <a:rPr lang="en-US"/>
              <a:t>   </a:t>
            </a:r>
            <a:r>
              <a:rPr lang="en-US" sz="9605" b="0" i="0" u="none" strike="noStrike" cap="none">
                <a:solidFill>
                  <a:srgbClr val="009CFF"/>
                </a:solidFill>
                <a:latin typeface="Arial"/>
                <a:ea typeface="Arial"/>
                <a:cs typeface="Arial"/>
                <a:sym typeface="Arial"/>
              </a:rPr>
              <a:t>2025</a:t>
            </a:r>
            <a:endParaRPr/>
          </a:p>
        </p:txBody>
      </p:sp>
      <p:sp>
        <p:nvSpPr>
          <p:cNvPr id="91" name="Google Shape;91;p1"/>
          <p:cNvSpPr txBox="1"/>
          <p:nvPr/>
        </p:nvSpPr>
        <p:spPr>
          <a:xfrm>
            <a:off x="6006475" y="6719629"/>
            <a:ext cx="5384026"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a:solidFill>
                  <a:srgbClr val="D9D9D9"/>
                </a:solidFill>
              </a:rPr>
              <a:t>THE ORIGINALS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549951" y="-4628689"/>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2459519" y="1982252"/>
            <a:ext cx="13368960" cy="3217612"/>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dirty="0">
                <a:solidFill>
                  <a:srgbClr val="FFFFFF"/>
                </a:solidFill>
                <a:latin typeface="Arial"/>
                <a:ea typeface="Arial"/>
                <a:cs typeface="Arial"/>
                <a:sym typeface="Arial"/>
              </a:rPr>
              <a:t> THEME: Generative AI &amp; LLMs</a:t>
            </a:r>
            <a:endParaRPr dirty="0"/>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2140225" y="5399516"/>
            <a:ext cx="14481366" cy="1639873"/>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None/>
            </a:pPr>
            <a:r>
              <a:rPr lang="en-US" sz="3200" b="1" i="0" u="none" strike="noStrike" cap="none" dirty="0">
                <a:solidFill>
                  <a:srgbClr val="D9D9D9"/>
                </a:solidFill>
                <a:latin typeface="Playfair Display"/>
                <a:ea typeface="Playfair Display"/>
                <a:cs typeface="Playfair Display"/>
                <a:sym typeface="Playfair Display"/>
              </a:rPr>
              <a:t>Job seekers often get rejected due to poorly optimized resumes that don’t match job descriptions. There's a need for an AI-powered tool that can scan, enhance, and personalize resumes using Generative AI and LLMs to improve hiring chances.</a:t>
            </a:r>
            <a:endParaRPr sz="3200" dirty="0"/>
          </a:p>
        </p:txBody>
      </p:sp>
      <p:sp>
        <p:nvSpPr>
          <p:cNvPr id="3" name="TextBox 2">
            <a:extLst>
              <a:ext uri="{FF2B5EF4-FFF2-40B4-BE49-F238E27FC236}">
                <a16:creationId xmlns:a16="http://schemas.microsoft.com/office/drawing/2014/main" id="{6398BF0B-DB05-A892-E88D-28F498360A28}"/>
              </a:ext>
            </a:extLst>
          </p:cNvPr>
          <p:cNvSpPr txBox="1"/>
          <p:nvPr/>
        </p:nvSpPr>
        <p:spPr>
          <a:xfrm>
            <a:off x="4630134" y="3267892"/>
            <a:ext cx="9196748" cy="646331"/>
          </a:xfrm>
          <a:prstGeom prst="rect">
            <a:avLst/>
          </a:prstGeom>
          <a:noFill/>
        </p:spPr>
        <p:txBody>
          <a:bodyPr wrap="none" rtlCol="0">
            <a:spAutoFit/>
          </a:bodyPr>
          <a:lstStyle/>
          <a:p>
            <a:pPr algn="ctr"/>
            <a:r>
              <a:rPr lang="en-IN" sz="3600" dirty="0">
                <a:solidFill>
                  <a:schemeClr val="bg1"/>
                </a:solidFill>
                <a:latin typeface="Playfair Display" panose="00000500000000000000" pitchFamily="2" charset="0"/>
              </a:rPr>
              <a:t>Title: </a:t>
            </a:r>
            <a:r>
              <a:rPr lang="en-IN" sz="3600" dirty="0" err="1">
                <a:solidFill>
                  <a:schemeClr val="bg1"/>
                </a:solidFill>
                <a:latin typeface="Playfair Display" panose="00000500000000000000" pitchFamily="2" charset="0"/>
              </a:rPr>
              <a:t>ResumAI</a:t>
            </a:r>
            <a:r>
              <a:rPr lang="en-IN" sz="3600" dirty="0">
                <a:solidFill>
                  <a:schemeClr val="bg1"/>
                </a:solidFill>
                <a:latin typeface="Playfair Display" panose="00000500000000000000" pitchFamily="2" charset="0"/>
              </a:rPr>
              <a:t> - Scan. Optimize. Get Hired.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549952"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578607" y="109827"/>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PROPOSED SOLUTION</a:t>
            </a:r>
            <a:endParaRPr dirty="0"/>
          </a:p>
        </p:txBody>
      </p:sp>
      <p:sp>
        <p:nvSpPr>
          <p:cNvPr id="109" name="Google Shape;109;p3"/>
          <p:cNvSpPr txBox="1"/>
          <p:nvPr/>
        </p:nvSpPr>
        <p:spPr>
          <a:xfrm>
            <a:off x="0" y="1318479"/>
            <a:ext cx="18776843" cy="8968521"/>
          </a:xfrm>
          <a:prstGeom prst="rect">
            <a:avLst/>
          </a:prstGeom>
          <a:noFill/>
          <a:ln>
            <a:noFill/>
          </a:ln>
        </p:spPr>
        <p:txBody>
          <a:bodyPr spcFirstLastPara="1" wrap="square" lIns="0" tIns="0" rIns="0" bIns="0" anchor="t" anchorCtr="0">
            <a:spAutoFit/>
          </a:bodyPr>
          <a:lstStyle/>
          <a:p>
            <a:pPr marL="0" marR="0" lvl="0" indent="0" rtl="0">
              <a:lnSpc>
                <a:spcPct val="111018"/>
              </a:lnSpc>
              <a:spcBef>
                <a:spcPts val="0"/>
              </a:spcBef>
              <a:spcAft>
                <a:spcPts val="0"/>
              </a:spcAft>
              <a:buNone/>
            </a:pPr>
            <a:r>
              <a:rPr lang="en-US" sz="1800" b="1" i="0" u="none" strike="noStrike" cap="none" dirty="0" err="1">
                <a:solidFill>
                  <a:srgbClr val="D9D9D9"/>
                </a:solidFill>
                <a:latin typeface="Playfair Display"/>
                <a:ea typeface="Playfair Display"/>
                <a:cs typeface="Playfair Display"/>
                <a:sym typeface="Playfair Display"/>
              </a:rPr>
              <a:t>ResumAI</a:t>
            </a:r>
            <a:r>
              <a:rPr lang="en-US" sz="1800" b="1" i="0" u="none" strike="noStrike" cap="none" dirty="0">
                <a:solidFill>
                  <a:srgbClr val="D9D9D9"/>
                </a:solidFill>
                <a:latin typeface="Playfair Display"/>
                <a:ea typeface="Playfair Display"/>
                <a:cs typeface="Playfair Display"/>
                <a:sym typeface="Playfair Display"/>
              </a:rPr>
              <a:t> is an AI-powered platform that leverages Generative AI and Large Language Models (LLMs) to assist job seekers in creating highly optimized and personalized resumes tailored to specific job roles. The platform offers an end-to-end solution:</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R="0" lvl="0" rtl="0">
              <a:lnSpc>
                <a:spcPct val="111018"/>
              </a:lnSpc>
              <a:spcBef>
                <a:spcPts val="0"/>
              </a:spcBef>
              <a:spcAft>
                <a:spcPts val="0"/>
              </a:spcAft>
            </a:pPr>
            <a:r>
              <a:rPr lang="en-US" sz="1800" b="1" dirty="0">
                <a:solidFill>
                  <a:srgbClr val="D9D9D9"/>
                </a:solidFill>
                <a:latin typeface="Playfair Display"/>
                <a:ea typeface="Playfair Display"/>
                <a:cs typeface="Playfair Display"/>
                <a:sym typeface="Playfair Display"/>
              </a:rPr>
              <a:t>1. </a:t>
            </a:r>
            <a:r>
              <a:rPr lang="en-US" sz="1800" b="1" i="0" u="none" strike="noStrike" cap="none" dirty="0">
                <a:solidFill>
                  <a:srgbClr val="D9D9D9"/>
                </a:solidFill>
                <a:latin typeface="Playfair Display"/>
                <a:ea typeface="Playfair Display"/>
                <a:cs typeface="Playfair Display"/>
                <a:sym typeface="Playfair Display"/>
              </a:rPr>
              <a:t>Resume Scanning &amp; Analysis: </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chemeClr val="bg1"/>
                </a:solidFill>
                <a:latin typeface="Playfair Display"/>
                <a:ea typeface="Playfair Display"/>
                <a:cs typeface="Playfair Display"/>
                <a:sym typeface="Playfair Display"/>
              </a:rPr>
              <a:t>Users upload or paste their existing resume.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chemeClr val="bg1"/>
                </a:solidFill>
                <a:latin typeface="Playfair Display"/>
                <a:ea typeface="Playfair Display"/>
                <a:cs typeface="Playfair Display"/>
                <a:sym typeface="Playfair Display"/>
              </a:rPr>
              <a:t>The system analyzes structure, language, formatting, skills, and keyword alignment with current industry standards.</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2. </a:t>
            </a:r>
            <a:r>
              <a:rPr lang="en-US" sz="1800" b="1" i="0" u="none" strike="noStrike" cap="none" dirty="0">
                <a:solidFill>
                  <a:srgbClr val="D9D9D9"/>
                </a:solidFill>
                <a:latin typeface="Playfair Display"/>
                <a:ea typeface="Playfair Display"/>
                <a:cs typeface="Playfair Display"/>
                <a:sym typeface="Playfair Display"/>
              </a:rPr>
              <a:t>Job Description Matching:</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Users can upload a job description (JD) or select their target role.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The AI compares the resume with the JD to identify missing skills, relevant keywords, and weak sections.</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3. AI-Powered Optimization Suggestions:</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Using LLMs (like GPT-based models), the system generates role-specific improvement suggestions.</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Offers rewritten content for experience, skills, and summary sections to enhance relevance and clarity.</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4. Personalized Resume Generation:</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Allows users to regenerate sections or the entire resume with AI assistance.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Supports multiple versions for different job applications.</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5. </a:t>
            </a:r>
            <a:r>
              <a:rPr lang="en-US" sz="1800" b="1" i="0" u="none" strike="noStrike" cap="none" dirty="0">
                <a:solidFill>
                  <a:srgbClr val="D9D9D9"/>
                </a:solidFill>
                <a:latin typeface="Playfair Display"/>
                <a:ea typeface="Playfair Display"/>
                <a:cs typeface="Playfair Display"/>
                <a:sym typeface="Playfair Display"/>
              </a:rPr>
              <a:t>Smart Resume Scoring</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Resumes are scored based on ATS (Applicant Tracking System) compatibility, keyword density, grammar, and role match.</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Feedback is given with actionable tips for improvement.</a:t>
            </a:r>
          </a:p>
          <a:p>
            <a:pPr marL="0" marR="0" lvl="0" indent="0" rtl="0">
              <a:lnSpc>
                <a:spcPct val="111018"/>
              </a:lnSpc>
              <a:spcBef>
                <a:spcPts val="0"/>
              </a:spcBef>
              <a:spcAft>
                <a:spcPts val="0"/>
              </a:spcAft>
              <a:buNone/>
            </a:pPr>
            <a:endParaRPr lang="en-US" sz="1800" b="1"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6. Job Role Recommendations:</a:t>
            </a: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Based on the resume content and user preferences, the platform recommends relevant job listings from integrated APIs (optional).</a:t>
            </a:r>
          </a:p>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AI suggests minor tweaks to better fit job trends.</a:t>
            </a:r>
          </a:p>
          <a:p>
            <a:pPr marL="0" marR="0" lvl="0" indent="0" rtl="0">
              <a:lnSpc>
                <a:spcPct val="111018"/>
              </a:lnSpc>
              <a:spcBef>
                <a:spcPts val="0"/>
              </a:spcBef>
              <a:spcAft>
                <a:spcPts val="0"/>
              </a:spcAft>
              <a:buNone/>
            </a:pPr>
            <a:endParaRPr lang="en-US" sz="1800" b="1" i="0" u="none" strike="noStrike" cap="none" dirty="0">
              <a:solidFill>
                <a:srgbClr val="D9D9D9"/>
              </a:solidFill>
              <a:latin typeface="Playfair Display"/>
              <a:ea typeface="Playfair Display"/>
              <a:cs typeface="Playfair Display"/>
              <a:sym typeface="Playfair Display"/>
            </a:endParaRPr>
          </a:p>
          <a:p>
            <a:pPr marL="0" marR="0" lvl="0" indent="0" rtl="0">
              <a:lnSpc>
                <a:spcPct val="111018"/>
              </a:lnSpc>
              <a:spcBef>
                <a:spcPts val="0"/>
              </a:spcBef>
              <a:spcAft>
                <a:spcPts val="0"/>
              </a:spcAft>
              <a:buNone/>
            </a:pPr>
            <a:r>
              <a:rPr lang="en-US" sz="1800" b="1" dirty="0">
                <a:solidFill>
                  <a:srgbClr val="D9D9D9"/>
                </a:solidFill>
                <a:latin typeface="Playfair Display"/>
                <a:ea typeface="Playfair Display"/>
                <a:cs typeface="Playfair Display"/>
                <a:sym typeface="Playfair Display"/>
              </a:rPr>
              <a:t>7. </a:t>
            </a:r>
            <a:r>
              <a:rPr lang="en-US" sz="1800" b="1" i="0" u="none" strike="noStrike" cap="none" dirty="0">
                <a:solidFill>
                  <a:srgbClr val="D9D9D9"/>
                </a:solidFill>
                <a:latin typeface="Playfair Display"/>
                <a:ea typeface="Playfair Display"/>
                <a:cs typeface="Playfair Display"/>
                <a:sym typeface="Playfair Display"/>
              </a:rPr>
              <a:t>User-Friendly Interface:</a:t>
            </a:r>
          </a:p>
          <a:p>
            <a:pPr marL="342900" marR="0" lvl="0" indent="-342900" rtl="0">
              <a:lnSpc>
                <a:spcPct val="111018"/>
              </a:lnSpc>
              <a:spcBef>
                <a:spcPts val="0"/>
              </a:spcBef>
              <a:spcAft>
                <a:spcPts val="0"/>
              </a:spcAft>
              <a:buFont typeface="Arial" panose="020B0604020202020204" pitchFamily="34" charset="0"/>
              <a:buChar char="•"/>
            </a:pPr>
            <a:r>
              <a:rPr lang="en-US" sz="1800" b="1" i="0" u="none" strike="noStrike" cap="none" dirty="0">
                <a:solidFill>
                  <a:srgbClr val="D9D9D9"/>
                </a:solidFill>
                <a:latin typeface="Playfair Display"/>
                <a:ea typeface="Playfair Display"/>
                <a:cs typeface="Playfair Display"/>
                <a:sym typeface="Playfair Display"/>
              </a:rPr>
              <a:t>A clean, intuitive UI for uploading resumes, reviewing suggestions, editing content, and downloading final versions.  </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549951"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17" name="Google Shape;117;p4"/>
          <p:cNvSpPr txBox="1"/>
          <p:nvPr/>
        </p:nvSpPr>
        <p:spPr>
          <a:xfrm>
            <a:off x="4342386" y="403405"/>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dirty="0">
                <a:solidFill>
                  <a:srgbClr val="FFFFFF"/>
                </a:solidFill>
              </a:rPr>
              <a:t>WORKFLOW DIAGRAM</a:t>
            </a:r>
            <a:endParaRPr dirty="0"/>
          </a:p>
        </p:txBody>
      </p:sp>
      <p:pic>
        <p:nvPicPr>
          <p:cNvPr id="2" name="Picture 1">
            <a:extLst>
              <a:ext uri="{FF2B5EF4-FFF2-40B4-BE49-F238E27FC236}">
                <a16:creationId xmlns:a16="http://schemas.microsoft.com/office/drawing/2014/main" id="{885C8293-A1F5-EF84-276B-46322D1080A1}"/>
              </a:ext>
            </a:extLst>
          </p:cNvPr>
          <p:cNvPicPr>
            <a:picLocks noChangeAspect="1"/>
          </p:cNvPicPr>
          <p:nvPr/>
        </p:nvPicPr>
        <p:blipFill>
          <a:blip r:embed="rId6"/>
          <a:stretch>
            <a:fillRect/>
          </a:stretch>
        </p:blipFill>
        <p:spPr>
          <a:xfrm>
            <a:off x="922911" y="2307495"/>
            <a:ext cx="3304309" cy="1090168"/>
          </a:xfrm>
          <a:prstGeom prst="rect">
            <a:avLst/>
          </a:prstGeom>
        </p:spPr>
      </p:pic>
      <p:cxnSp>
        <p:nvCxnSpPr>
          <p:cNvPr id="5" name="Straight Arrow Connector 4">
            <a:extLst>
              <a:ext uri="{FF2B5EF4-FFF2-40B4-BE49-F238E27FC236}">
                <a16:creationId xmlns:a16="http://schemas.microsoft.com/office/drawing/2014/main" id="{92F8E584-75A8-5871-A6B0-D70A5F7DF85E}"/>
              </a:ext>
            </a:extLst>
          </p:cNvPr>
          <p:cNvCxnSpPr/>
          <p:nvPr/>
        </p:nvCxnSpPr>
        <p:spPr>
          <a:xfrm>
            <a:off x="4176736" y="2771105"/>
            <a:ext cx="28316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F912ABE-F273-B7EC-1B55-8EE193AA60BE}"/>
              </a:ext>
            </a:extLst>
          </p:cNvPr>
          <p:cNvPicPr>
            <a:picLocks noChangeAspect="1"/>
          </p:cNvPicPr>
          <p:nvPr/>
        </p:nvPicPr>
        <p:blipFill>
          <a:blip r:embed="rId7"/>
          <a:stretch>
            <a:fillRect/>
          </a:stretch>
        </p:blipFill>
        <p:spPr>
          <a:xfrm>
            <a:off x="6993426" y="2172136"/>
            <a:ext cx="3828704" cy="1197938"/>
          </a:xfrm>
          <a:prstGeom prst="rect">
            <a:avLst/>
          </a:prstGeom>
        </p:spPr>
      </p:pic>
      <p:pic>
        <p:nvPicPr>
          <p:cNvPr id="8" name="Picture 7">
            <a:extLst>
              <a:ext uri="{FF2B5EF4-FFF2-40B4-BE49-F238E27FC236}">
                <a16:creationId xmlns:a16="http://schemas.microsoft.com/office/drawing/2014/main" id="{E2C583C3-DE79-39BF-286E-D9DAB6069C6D}"/>
              </a:ext>
            </a:extLst>
          </p:cNvPr>
          <p:cNvPicPr>
            <a:picLocks noChangeAspect="1"/>
          </p:cNvPicPr>
          <p:nvPr/>
        </p:nvPicPr>
        <p:blipFill>
          <a:blip r:embed="rId8"/>
          <a:stretch>
            <a:fillRect/>
          </a:stretch>
        </p:blipFill>
        <p:spPr>
          <a:xfrm>
            <a:off x="13653820" y="2228468"/>
            <a:ext cx="3381650" cy="1085274"/>
          </a:xfrm>
          <a:prstGeom prst="rect">
            <a:avLst/>
          </a:prstGeom>
        </p:spPr>
      </p:pic>
      <p:pic>
        <p:nvPicPr>
          <p:cNvPr id="11" name="Picture 10">
            <a:extLst>
              <a:ext uri="{FF2B5EF4-FFF2-40B4-BE49-F238E27FC236}">
                <a16:creationId xmlns:a16="http://schemas.microsoft.com/office/drawing/2014/main" id="{41BBB835-A222-647E-6FE3-EACA53EA6233}"/>
              </a:ext>
            </a:extLst>
          </p:cNvPr>
          <p:cNvPicPr>
            <a:picLocks noChangeAspect="1"/>
          </p:cNvPicPr>
          <p:nvPr/>
        </p:nvPicPr>
        <p:blipFill>
          <a:blip r:embed="rId9"/>
          <a:stretch>
            <a:fillRect/>
          </a:stretch>
        </p:blipFill>
        <p:spPr>
          <a:xfrm>
            <a:off x="13696022" y="5094874"/>
            <a:ext cx="3573045" cy="1224089"/>
          </a:xfrm>
          <a:prstGeom prst="rect">
            <a:avLst/>
          </a:prstGeom>
        </p:spPr>
      </p:pic>
      <p:sp>
        <p:nvSpPr>
          <p:cNvPr id="13" name="object 11">
            <a:extLst>
              <a:ext uri="{FF2B5EF4-FFF2-40B4-BE49-F238E27FC236}">
                <a16:creationId xmlns:a16="http://schemas.microsoft.com/office/drawing/2014/main" id="{373B0D0D-FD89-B464-811B-124170FD996D}"/>
              </a:ext>
            </a:extLst>
          </p:cNvPr>
          <p:cNvSpPr txBox="1"/>
          <p:nvPr/>
        </p:nvSpPr>
        <p:spPr>
          <a:xfrm>
            <a:off x="14166422" y="5295900"/>
            <a:ext cx="2632244" cy="741229"/>
          </a:xfrm>
          <a:prstGeom prst="rect">
            <a:avLst/>
          </a:prstGeom>
        </p:spPr>
        <p:txBody>
          <a:bodyPr vert="horz" wrap="square" lIns="0" tIns="22860" rIns="0" bIns="0" rtlCol="0">
            <a:spAutoFit/>
          </a:bodyPr>
          <a:lstStyle/>
          <a:p>
            <a:pPr algn="ctr">
              <a:lnSpc>
                <a:spcPct val="100000"/>
              </a:lnSpc>
              <a:spcBef>
                <a:spcPts val="180"/>
              </a:spcBef>
            </a:pPr>
            <a:r>
              <a:rPr sz="1500" dirty="0">
                <a:latin typeface="Arial MT"/>
                <a:cs typeface="Arial MT"/>
              </a:rPr>
              <a:t>4.AI</a:t>
            </a:r>
            <a:r>
              <a:rPr sz="1500" spc="50" dirty="0">
                <a:latin typeface="Arial MT"/>
                <a:cs typeface="Arial MT"/>
              </a:rPr>
              <a:t> </a:t>
            </a:r>
            <a:r>
              <a:rPr sz="1500" spc="-10" dirty="0">
                <a:latin typeface="Arial MT"/>
                <a:cs typeface="Arial MT"/>
              </a:rPr>
              <a:t>Analysis</a:t>
            </a:r>
            <a:endParaRPr sz="1500" dirty="0">
              <a:latin typeface="Arial MT"/>
              <a:cs typeface="Arial MT"/>
            </a:endParaRPr>
          </a:p>
          <a:p>
            <a:pPr algn="ctr">
              <a:lnSpc>
                <a:spcPct val="100000"/>
              </a:lnSpc>
              <a:spcBef>
                <a:spcPts val="80"/>
              </a:spcBef>
            </a:pPr>
            <a:r>
              <a:rPr sz="1500" dirty="0">
                <a:latin typeface="Arial MT"/>
                <a:cs typeface="Arial MT"/>
              </a:rPr>
              <a:t>-Detect</a:t>
            </a:r>
            <a:r>
              <a:rPr sz="1500" spc="220" dirty="0">
                <a:latin typeface="Arial MT"/>
                <a:cs typeface="Arial MT"/>
              </a:rPr>
              <a:t> </a:t>
            </a:r>
            <a:r>
              <a:rPr sz="1500" dirty="0">
                <a:latin typeface="Arial MT"/>
                <a:cs typeface="Arial MT"/>
              </a:rPr>
              <a:t>missing</a:t>
            </a:r>
            <a:r>
              <a:rPr sz="1500" spc="220" dirty="0">
                <a:latin typeface="Arial MT"/>
                <a:cs typeface="Arial MT"/>
              </a:rPr>
              <a:t> </a:t>
            </a:r>
            <a:r>
              <a:rPr sz="1500" spc="-10" dirty="0">
                <a:latin typeface="Arial MT"/>
                <a:cs typeface="Arial MT"/>
              </a:rPr>
              <a:t>keywords</a:t>
            </a:r>
            <a:endParaRPr sz="1500" dirty="0">
              <a:latin typeface="Arial MT"/>
              <a:cs typeface="Arial MT"/>
            </a:endParaRPr>
          </a:p>
          <a:p>
            <a:pPr algn="ctr">
              <a:lnSpc>
                <a:spcPct val="100000"/>
              </a:lnSpc>
              <a:spcBef>
                <a:spcPts val="80"/>
              </a:spcBef>
            </a:pPr>
            <a:r>
              <a:rPr sz="1500" dirty="0">
                <a:latin typeface="Arial MT"/>
                <a:cs typeface="Arial MT"/>
              </a:rPr>
              <a:t>-Check</a:t>
            </a:r>
            <a:r>
              <a:rPr sz="1500" spc="55" dirty="0">
                <a:latin typeface="Arial MT"/>
                <a:cs typeface="Arial MT"/>
              </a:rPr>
              <a:t> formatting </a:t>
            </a:r>
            <a:r>
              <a:rPr sz="1500" spc="-10" dirty="0">
                <a:latin typeface="Arial MT"/>
                <a:cs typeface="Arial MT"/>
              </a:rPr>
              <a:t>consistency</a:t>
            </a:r>
            <a:endParaRPr sz="1500" dirty="0">
              <a:latin typeface="Arial MT"/>
              <a:cs typeface="Arial MT"/>
            </a:endParaRPr>
          </a:p>
        </p:txBody>
      </p:sp>
      <p:pic>
        <p:nvPicPr>
          <p:cNvPr id="14" name="Picture 13">
            <a:extLst>
              <a:ext uri="{FF2B5EF4-FFF2-40B4-BE49-F238E27FC236}">
                <a16:creationId xmlns:a16="http://schemas.microsoft.com/office/drawing/2014/main" id="{19DA0008-E0E5-5289-BDFF-038C38349511}"/>
              </a:ext>
            </a:extLst>
          </p:cNvPr>
          <p:cNvPicPr>
            <a:picLocks noChangeAspect="1"/>
          </p:cNvPicPr>
          <p:nvPr/>
        </p:nvPicPr>
        <p:blipFill>
          <a:blip r:embed="rId10"/>
          <a:stretch>
            <a:fillRect/>
          </a:stretch>
        </p:blipFill>
        <p:spPr>
          <a:xfrm>
            <a:off x="7197661" y="5037822"/>
            <a:ext cx="3445637" cy="1378255"/>
          </a:xfrm>
          <a:prstGeom prst="rect">
            <a:avLst/>
          </a:prstGeom>
        </p:spPr>
      </p:pic>
      <p:sp>
        <p:nvSpPr>
          <p:cNvPr id="16" name="object 8">
            <a:extLst>
              <a:ext uri="{FF2B5EF4-FFF2-40B4-BE49-F238E27FC236}">
                <a16:creationId xmlns:a16="http://schemas.microsoft.com/office/drawing/2014/main" id="{836D68CD-2004-C6F1-6614-40F48D0BD067}"/>
              </a:ext>
            </a:extLst>
          </p:cNvPr>
          <p:cNvSpPr txBox="1"/>
          <p:nvPr/>
        </p:nvSpPr>
        <p:spPr>
          <a:xfrm>
            <a:off x="7523458" y="5326573"/>
            <a:ext cx="2794042" cy="777136"/>
          </a:xfrm>
          <a:prstGeom prst="rect">
            <a:avLst/>
          </a:prstGeom>
        </p:spPr>
        <p:txBody>
          <a:bodyPr vert="horz" wrap="square" lIns="0" tIns="33020" rIns="0" bIns="0" rtlCol="0">
            <a:spAutoFit/>
          </a:bodyPr>
          <a:lstStyle/>
          <a:p>
            <a:pPr algn="ctr">
              <a:lnSpc>
                <a:spcPct val="100000"/>
              </a:lnSpc>
              <a:spcBef>
                <a:spcPts val="260"/>
              </a:spcBef>
            </a:pPr>
            <a:r>
              <a:rPr sz="1500" dirty="0">
                <a:latin typeface="Arial MT"/>
                <a:cs typeface="Arial MT"/>
              </a:rPr>
              <a:t>5.Job</a:t>
            </a:r>
            <a:r>
              <a:rPr sz="1500" spc="5" dirty="0">
                <a:latin typeface="Arial MT"/>
                <a:cs typeface="Arial MT"/>
              </a:rPr>
              <a:t> </a:t>
            </a:r>
            <a:r>
              <a:rPr sz="1500" spc="-10" dirty="0">
                <a:latin typeface="Arial MT"/>
                <a:cs typeface="Arial MT"/>
              </a:rPr>
              <a:t>Matching</a:t>
            </a:r>
            <a:endParaRPr sz="1500" dirty="0">
              <a:latin typeface="Arial MT"/>
              <a:cs typeface="Arial MT"/>
            </a:endParaRPr>
          </a:p>
          <a:p>
            <a:pPr algn="ctr">
              <a:lnSpc>
                <a:spcPct val="100000"/>
              </a:lnSpc>
              <a:spcBef>
                <a:spcPts val="160"/>
              </a:spcBef>
            </a:pPr>
            <a:r>
              <a:rPr sz="1500" spc="-40" dirty="0">
                <a:latin typeface="Arial MT"/>
                <a:cs typeface="Arial MT"/>
              </a:rPr>
              <a:t>-</a:t>
            </a:r>
            <a:r>
              <a:rPr sz="1500" dirty="0">
                <a:latin typeface="Arial MT"/>
                <a:cs typeface="Arial MT"/>
              </a:rPr>
              <a:t>Fetch</a:t>
            </a:r>
            <a:r>
              <a:rPr sz="1500" spc="65" dirty="0">
                <a:latin typeface="Arial MT"/>
                <a:cs typeface="Arial MT"/>
              </a:rPr>
              <a:t> </a:t>
            </a:r>
            <a:r>
              <a:rPr sz="1500" dirty="0">
                <a:latin typeface="Arial MT"/>
                <a:cs typeface="Arial MT"/>
              </a:rPr>
              <a:t>Job</a:t>
            </a:r>
            <a:r>
              <a:rPr sz="1500" spc="65" dirty="0">
                <a:latin typeface="Arial MT"/>
                <a:cs typeface="Arial MT"/>
              </a:rPr>
              <a:t> </a:t>
            </a:r>
            <a:r>
              <a:rPr sz="1500" spc="-10" dirty="0">
                <a:latin typeface="Arial MT"/>
                <a:cs typeface="Arial MT"/>
              </a:rPr>
              <a:t>listings(API/scraping)</a:t>
            </a:r>
            <a:endParaRPr sz="1500" dirty="0">
              <a:latin typeface="Arial MT"/>
              <a:cs typeface="Arial MT"/>
            </a:endParaRPr>
          </a:p>
          <a:p>
            <a:pPr algn="ctr">
              <a:lnSpc>
                <a:spcPct val="100000"/>
              </a:lnSpc>
              <a:spcBef>
                <a:spcPts val="160"/>
              </a:spcBef>
            </a:pPr>
            <a:r>
              <a:rPr sz="1500" dirty="0">
                <a:latin typeface="Arial MT"/>
                <a:cs typeface="Arial MT"/>
              </a:rPr>
              <a:t>-Match</a:t>
            </a:r>
            <a:r>
              <a:rPr sz="1500" spc="55" dirty="0">
                <a:latin typeface="Arial MT"/>
                <a:cs typeface="Arial MT"/>
              </a:rPr>
              <a:t> </a:t>
            </a:r>
            <a:r>
              <a:rPr sz="1500" dirty="0">
                <a:latin typeface="Arial MT"/>
                <a:cs typeface="Arial MT"/>
              </a:rPr>
              <a:t>Resume</a:t>
            </a:r>
            <a:r>
              <a:rPr sz="1500" spc="60" dirty="0">
                <a:latin typeface="Arial MT"/>
                <a:cs typeface="Arial MT"/>
              </a:rPr>
              <a:t> </a:t>
            </a:r>
            <a:r>
              <a:rPr sz="1500" spc="65" dirty="0">
                <a:latin typeface="Arial MT"/>
                <a:cs typeface="Arial MT"/>
              </a:rPr>
              <a:t>with</a:t>
            </a:r>
            <a:r>
              <a:rPr sz="1500" spc="60" dirty="0">
                <a:latin typeface="Arial MT"/>
                <a:cs typeface="Arial MT"/>
              </a:rPr>
              <a:t> </a:t>
            </a:r>
            <a:r>
              <a:rPr sz="1500" spc="-25" dirty="0">
                <a:latin typeface="Arial MT"/>
                <a:cs typeface="Arial MT"/>
              </a:rPr>
              <a:t>Job</a:t>
            </a:r>
            <a:endParaRPr sz="1500" dirty="0">
              <a:latin typeface="Arial MT"/>
              <a:cs typeface="Arial MT"/>
            </a:endParaRPr>
          </a:p>
        </p:txBody>
      </p:sp>
      <p:pic>
        <p:nvPicPr>
          <p:cNvPr id="17" name="Picture 16">
            <a:extLst>
              <a:ext uri="{FF2B5EF4-FFF2-40B4-BE49-F238E27FC236}">
                <a16:creationId xmlns:a16="http://schemas.microsoft.com/office/drawing/2014/main" id="{507BD217-35AC-77FA-26F5-03E7CC0F334F}"/>
              </a:ext>
            </a:extLst>
          </p:cNvPr>
          <p:cNvPicPr>
            <a:picLocks noChangeAspect="1"/>
          </p:cNvPicPr>
          <p:nvPr/>
        </p:nvPicPr>
        <p:blipFill>
          <a:blip r:embed="rId11"/>
          <a:stretch>
            <a:fillRect/>
          </a:stretch>
        </p:blipFill>
        <p:spPr>
          <a:xfrm>
            <a:off x="843308" y="5093446"/>
            <a:ext cx="3672247" cy="1322631"/>
          </a:xfrm>
          <a:prstGeom prst="rect">
            <a:avLst/>
          </a:prstGeom>
        </p:spPr>
      </p:pic>
      <p:pic>
        <p:nvPicPr>
          <p:cNvPr id="18" name="Picture 17">
            <a:extLst>
              <a:ext uri="{FF2B5EF4-FFF2-40B4-BE49-F238E27FC236}">
                <a16:creationId xmlns:a16="http://schemas.microsoft.com/office/drawing/2014/main" id="{0A0583F2-88E4-4643-20BB-6FB5B4CEF611}"/>
              </a:ext>
            </a:extLst>
          </p:cNvPr>
          <p:cNvPicPr>
            <a:picLocks noChangeAspect="1"/>
          </p:cNvPicPr>
          <p:nvPr/>
        </p:nvPicPr>
        <p:blipFill>
          <a:blip r:embed="rId12"/>
          <a:stretch>
            <a:fillRect/>
          </a:stretch>
        </p:blipFill>
        <p:spPr>
          <a:xfrm>
            <a:off x="922911" y="8187190"/>
            <a:ext cx="3489147" cy="1322630"/>
          </a:xfrm>
          <a:prstGeom prst="rect">
            <a:avLst/>
          </a:prstGeom>
        </p:spPr>
      </p:pic>
      <p:pic>
        <p:nvPicPr>
          <p:cNvPr id="19" name="Picture 18">
            <a:extLst>
              <a:ext uri="{FF2B5EF4-FFF2-40B4-BE49-F238E27FC236}">
                <a16:creationId xmlns:a16="http://schemas.microsoft.com/office/drawing/2014/main" id="{D2937302-F58A-05F1-2F62-4B44305180BF}"/>
              </a:ext>
            </a:extLst>
          </p:cNvPr>
          <p:cNvPicPr>
            <a:picLocks noChangeAspect="1"/>
          </p:cNvPicPr>
          <p:nvPr/>
        </p:nvPicPr>
        <p:blipFill>
          <a:blip r:embed="rId13"/>
          <a:stretch>
            <a:fillRect/>
          </a:stretch>
        </p:blipFill>
        <p:spPr>
          <a:xfrm>
            <a:off x="7303219" y="8187190"/>
            <a:ext cx="3234519" cy="1378255"/>
          </a:xfrm>
          <a:prstGeom prst="rect">
            <a:avLst/>
          </a:prstGeom>
        </p:spPr>
      </p:pic>
      <p:cxnSp>
        <p:nvCxnSpPr>
          <p:cNvPr id="20" name="Straight Arrow Connector 19">
            <a:extLst>
              <a:ext uri="{FF2B5EF4-FFF2-40B4-BE49-F238E27FC236}">
                <a16:creationId xmlns:a16="http://schemas.microsoft.com/office/drawing/2014/main" id="{81C25087-EFAF-FD32-83DD-087F67F712D9}"/>
              </a:ext>
            </a:extLst>
          </p:cNvPr>
          <p:cNvCxnSpPr/>
          <p:nvPr/>
        </p:nvCxnSpPr>
        <p:spPr>
          <a:xfrm>
            <a:off x="10822130" y="2771105"/>
            <a:ext cx="28316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07D77D-ECD4-3F4E-C333-C44B24B878C5}"/>
              </a:ext>
            </a:extLst>
          </p:cNvPr>
          <p:cNvCxnSpPr>
            <a:cxnSpLocks/>
          </p:cNvCxnSpPr>
          <p:nvPr/>
        </p:nvCxnSpPr>
        <p:spPr>
          <a:xfrm>
            <a:off x="15528008" y="3313742"/>
            <a:ext cx="0" cy="1781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FDC9A3-5B40-C831-9A45-5D40396F0774}"/>
              </a:ext>
            </a:extLst>
          </p:cNvPr>
          <p:cNvCxnSpPr>
            <a:cxnSpLocks/>
            <a:endCxn id="14" idx="3"/>
          </p:cNvCxnSpPr>
          <p:nvPr/>
        </p:nvCxnSpPr>
        <p:spPr>
          <a:xfrm flipH="1">
            <a:off x="10643298" y="5726950"/>
            <a:ext cx="305272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23ED0F-9739-7973-87CE-372FFD0380C9}"/>
              </a:ext>
            </a:extLst>
          </p:cNvPr>
          <p:cNvCxnSpPr>
            <a:cxnSpLocks/>
          </p:cNvCxnSpPr>
          <p:nvPr/>
        </p:nvCxnSpPr>
        <p:spPr>
          <a:xfrm flipH="1">
            <a:off x="4515555" y="5701662"/>
            <a:ext cx="27133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A2A812-FB4F-454F-8E41-CCE137BB2EFA}"/>
              </a:ext>
            </a:extLst>
          </p:cNvPr>
          <p:cNvCxnSpPr>
            <a:cxnSpLocks/>
          </p:cNvCxnSpPr>
          <p:nvPr/>
        </p:nvCxnSpPr>
        <p:spPr>
          <a:xfrm>
            <a:off x="2575064" y="6416077"/>
            <a:ext cx="0" cy="17811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43183C-C852-80A0-46B2-211AFABA04DA}"/>
              </a:ext>
            </a:extLst>
          </p:cNvPr>
          <p:cNvCxnSpPr>
            <a:cxnSpLocks/>
          </p:cNvCxnSpPr>
          <p:nvPr/>
        </p:nvCxnSpPr>
        <p:spPr>
          <a:xfrm>
            <a:off x="4342386" y="8848505"/>
            <a:ext cx="296083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549952" y="-4517904"/>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578608" y="262076"/>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Workflow – Explainer Text</a:t>
            </a:r>
            <a:endParaRPr dirty="0"/>
          </a:p>
        </p:txBody>
      </p:sp>
      <p:sp>
        <p:nvSpPr>
          <p:cNvPr id="126" name="Google Shape;126;p5"/>
          <p:cNvSpPr txBox="1"/>
          <p:nvPr/>
        </p:nvSpPr>
        <p:spPr>
          <a:xfrm>
            <a:off x="355484" y="1740089"/>
            <a:ext cx="18243754" cy="307456"/>
          </a:xfrm>
          <a:prstGeom prst="rect">
            <a:avLst/>
          </a:prstGeom>
          <a:noFill/>
          <a:ln>
            <a:noFill/>
          </a:ln>
        </p:spPr>
        <p:txBody>
          <a:bodyPr spcFirstLastPara="1" wrap="square" lIns="0" tIns="0" rIns="0" bIns="0" anchor="t" anchorCtr="0">
            <a:spAutoFit/>
          </a:bodyPr>
          <a:lstStyle/>
          <a:p>
            <a:pPr marL="0" marR="0" lvl="0" indent="0" rtl="0">
              <a:lnSpc>
                <a:spcPct val="111018"/>
              </a:lnSpc>
              <a:spcBef>
                <a:spcPts val="0"/>
              </a:spcBef>
              <a:spcAft>
                <a:spcPts val="0"/>
              </a:spcAft>
              <a:buNone/>
            </a:pPr>
            <a:r>
              <a:rPr lang="en-US" sz="1800" b="1" i="0" u="none" strike="noStrike" cap="none" dirty="0">
                <a:solidFill>
                  <a:srgbClr val="D9D9D9"/>
                </a:solidFill>
                <a:latin typeface="Playfair Display"/>
                <a:ea typeface="Playfair Display"/>
                <a:cs typeface="Playfair Display"/>
                <a:sym typeface="Playfair Display"/>
              </a:rPr>
              <a:t>The </a:t>
            </a:r>
            <a:r>
              <a:rPr lang="en-US" sz="1800" b="1" i="0" u="none" strike="noStrike" cap="none" dirty="0" err="1">
                <a:solidFill>
                  <a:srgbClr val="D9D9D9"/>
                </a:solidFill>
                <a:latin typeface="Playfair Display"/>
                <a:ea typeface="Playfair Display"/>
                <a:cs typeface="Playfair Display"/>
                <a:sym typeface="Playfair Display"/>
              </a:rPr>
              <a:t>ResumAI</a:t>
            </a:r>
            <a:r>
              <a:rPr lang="en-US" sz="1800" b="1" i="0" u="none" strike="noStrike" cap="none" dirty="0">
                <a:solidFill>
                  <a:srgbClr val="D9D9D9"/>
                </a:solidFill>
                <a:latin typeface="Playfair Display"/>
                <a:ea typeface="Playfair Display"/>
                <a:cs typeface="Playfair Display"/>
                <a:sym typeface="Playfair Display"/>
              </a:rPr>
              <a:t> platform follows a structured 8-step workflow to help users create optimized, AI-enhanced resumes matched to relevant job opportunities.:</a:t>
            </a:r>
          </a:p>
        </p:txBody>
      </p:sp>
      <p:sp>
        <p:nvSpPr>
          <p:cNvPr id="2" name="TextBox 1">
            <a:extLst>
              <a:ext uri="{FF2B5EF4-FFF2-40B4-BE49-F238E27FC236}">
                <a16:creationId xmlns:a16="http://schemas.microsoft.com/office/drawing/2014/main" id="{8B290DAE-A55B-7EA0-7882-F81215BEAF1E}"/>
              </a:ext>
            </a:extLst>
          </p:cNvPr>
          <p:cNvSpPr txBox="1"/>
          <p:nvPr/>
        </p:nvSpPr>
        <p:spPr>
          <a:xfrm>
            <a:off x="457200" y="2536723"/>
            <a:ext cx="1710813" cy="4572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490C9DB-912E-F599-88A7-854E5CE0BD20}"/>
              </a:ext>
            </a:extLst>
          </p:cNvPr>
          <p:cNvSpPr txBox="1"/>
          <p:nvPr/>
        </p:nvSpPr>
        <p:spPr>
          <a:xfrm>
            <a:off x="0" y="2765323"/>
            <a:ext cx="8653377" cy="6251007"/>
          </a:xfrm>
          <a:prstGeom prst="rect">
            <a:avLst/>
          </a:prstGeom>
          <a:noFill/>
        </p:spPr>
        <p:txBody>
          <a:bodyPr wrap="square" rtlCol="0">
            <a:spAutoFit/>
          </a:bodyPr>
          <a:lstStyle/>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D9D9D9"/>
                </a:solidFill>
                <a:effectLst/>
                <a:uLnTx/>
                <a:uFillTx/>
                <a:latin typeface="Playfair Display"/>
                <a:cs typeface="Arial"/>
                <a:sym typeface="Playfair Display"/>
              </a:rPr>
              <a:t>1.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 Resume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Users begin by uploading their resume in PDF or DOCX format.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This resume contains all essential personal, educational, and professional details.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Parsing Resume Details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The system parses the uploaded file and extracts key sections such as Skills, Experience, Education, Certifications, etc., either automatically or based on user input.</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Resume Building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Parsed information is organized into a structured format, preparing it for further analysis and enhancements. </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This ensures a clean and consistent base resume.</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AI Analysis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Generative AI analyzes the resume for:</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Missing or weak keywords compared to target job roles.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Formatting consistency issues.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Skill gap detection, checking alignment with industry expectations.</a:t>
            </a:r>
          </a:p>
        </p:txBody>
      </p:sp>
      <p:sp>
        <p:nvSpPr>
          <p:cNvPr id="4" name="TextBox 3">
            <a:extLst>
              <a:ext uri="{FF2B5EF4-FFF2-40B4-BE49-F238E27FC236}">
                <a16:creationId xmlns:a16="http://schemas.microsoft.com/office/drawing/2014/main" id="{D0792BB3-9A6B-7832-D36C-C43E6ADD1363}"/>
              </a:ext>
            </a:extLst>
          </p:cNvPr>
          <p:cNvSpPr txBox="1"/>
          <p:nvPr/>
        </p:nvSpPr>
        <p:spPr>
          <a:xfrm>
            <a:off x="8651166" y="2765323"/>
            <a:ext cx="10116452" cy="6600631"/>
          </a:xfrm>
          <a:prstGeom prst="rect">
            <a:avLst/>
          </a:prstGeom>
          <a:noFill/>
        </p:spPr>
        <p:txBody>
          <a:bodyPr wrap="square" rtlCol="0">
            <a:spAutoFit/>
          </a:bodyPr>
          <a:lstStyle/>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5. Job Matching</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Using API integrations or web scraping, the system fetches real-time job listings. It then compares the user’s resume with job descriptions to:</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Identify matching job roles.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Recommend relevant opportunities.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6. Suggestions &amp; Improvements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Based on AI insights and job match results, the system suggests: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Adding missing but relevant skills</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Improving formatting for readability and ATS compliance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Enhancing keywords and phrasing to boost relevance</a:t>
            </a:r>
          </a:p>
          <a:p>
            <a:pPr marR="0" lvl="0" algn="l" defTabSz="914400" rtl="0" eaLnBrk="1" fontAlgn="auto" latinLnBrk="0" hangingPunct="1">
              <a:lnSpc>
                <a:spcPct val="111018"/>
              </a:lnSpc>
              <a:spcBef>
                <a:spcPts val="0"/>
              </a:spcBef>
              <a:spcAft>
                <a:spcPts val="0"/>
              </a:spcAft>
              <a:buClr>
                <a:srgbClr val="000000"/>
              </a:buClr>
              <a:buSzTx/>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7. Resume Scoring</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Two types of scores are generated:</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Resume Quality Score – based on structure, language, and AI feedback</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Job Fit Score – based on how well the resume aligns with selected job roles</a:t>
            </a: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11018"/>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8. Download Optimized Resume</a:t>
            </a:r>
          </a:p>
          <a:p>
            <a:pPr marL="285750" marR="0" lvl="0" indent="-285750" algn="l" defTabSz="914400" rtl="0" eaLnBrk="1" fontAlgn="auto" latinLnBrk="0" hangingPunct="1">
              <a:lnSpc>
                <a:spcPct val="111018"/>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After applying suggested improvements, the final resume is generated and made available for download in PDF or DOCX format, ready to be used in job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549951"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4663115" y="605243"/>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NOVELTY </a:t>
            </a:r>
            <a:endParaRPr dirty="0"/>
          </a:p>
        </p:txBody>
      </p:sp>
      <p:sp>
        <p:nvSpPr>
          <p:cNvPr id="2" name="TextBox 1">
            <a:extLst>
              <a:ext uri="{FF2B5EF4-FFF2-40B4-BE49-F238E27FC236}">
                <a16:creationId xmlns:a16="http://schemas.microsoft.com/office/drawing/2014/main" id="{30A593D1-C080-EFD1-CFB4-458A7820877C}"/>
              </a:ext>
            </a:extLst>
          </p:cNvPr>
          <p:cNvSpPr txBox="1"/>
          <p:nvPr/>
        </p:nvSpPr>
        <p:spPr>
          <a:xfrm>
            <a:off x="199997" y="2188065"/>
            <a:ext cx="9130784" cy="7017306"/>
          </a:xfrm>
          <a:prstGeom prst="rect">
            <a:avLst/>
          </a:prstGeom>
          <a:noFill/>
        </p:spPr>
        <p:txBody>
          <a:bodyPr wrap="square" rtlCol="0">
            <a:spAutoFit/>
          </a:bodyPr>
          <a:lstStyle/>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Resume Upload &amp; Parsing</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 resumes in PDF/DOCX and auto-extract key details like skills, education, and experience.</a:t>
            </a:r>
          </a:p>
          <a:p>
            <a:endParaRPr lang="en-US" sz="1800" b="1" dirty="0">
              <a:solidFill>
                <a:srgbClr val="D9D9D9"/>
              </a:solidFill>
              <a:latin typeface="Playfair Display"/>
              <a:sym typeface="Playfair Display"/>
            </a:endParaRPr>
          </a:p>
          <a:p>
            <a:r>
              <a:rPr lang="en-US" sz="1800" b="1" dirty="0">
                <a:solidFill>
                  <a:srgbClr val="D9D9D9"/>
                </a:solidFill>
                <a:latin typeface="Playfair Display"/>
                <a:sym typeface="Playfair Display"/>
              </a:rPr>
              <a:t>2.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AI-Powered Resume Analysis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Analyze structure, grammar, and keyword alignment using LLMs.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3.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Job Description Matching</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Match resumes with job descriptions to identify relevant skills and missing keywords.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Generative Resume Optimization</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 Generative AI to rewrite and enhance resume sections tailored to target roles.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5. Smart Suggestions</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Provide role-based tips for improving content, format, and keyword usage.</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6. Scoring Mechanism</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Generate Resume Quality and Job Fit scores to evaluate effectiveness.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7. Download Final Resume</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Export optimized resumes in professional PDF or DOCX formats.</a:t>
            </a:r>
          </a:p>
          <a:p>
            <a:endParaRPr lang="en-US" sz="1800" b="1" dirty="0">
              <a:solidFill>
                <a:srgbClr val="D9D9D9"/>
              </a:solidFill>
              <a:latin typeface="Playfair Display"/>
              <a:sym typeface="Playfair Display"/>
            </a:endParaRP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8. Job Role Recommendations (Optional)</a:t>
            </a:r>
          </a:p>
          <a:p>
            <a:pPr marL="285750" indent="-285750">
              <a:buFont typeface="Arial" panose="020B0604020202020204" pitchFamily="34" charset="0"/>
              <a:buChar cha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Suggest matching job roles based on resume content and skillsets.</a:t>
            </a:r>
            <a:endParaRPr lang="en-IN" dirty="0"/>
          </a:p>
        </p:txBody>
      </p:sp>
      <p:sp>
        <p:nvSpPr>
          <p:cNvPr id="3" name="TextBox 2">
            <a:extLst>
              <a:ext uri="{FF2B5EF4-FFF2-40B4-BE49-F238E27FC236}">
                <a16:creationId xmlns:a16="http://schemas.microsoft.com/office/drawing/2014/main" id="{48BB441F-9BE3-E2B9-4EFA-4440206CC4D9}"/>
              </a:ext>
            </a:extLst>
          </p:cNvPr>
          <p:cNvSpPr txBox="1"/>
          <p:nvPr/>
        </p:nvSpPr>
        <p:spPr>
          <a:xfrm>
            <a:off x="10072348" y="2188065"/>
            <a:ext cx="8215652"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Generative AI-Driven Personalization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Unlike traditional resume builders, </a:t>
            </a:r>
            <a:r>
              <a:rPr kumimoji="0" lang="en-US" sz="1800" b="1" i="0" u="none" strike="noStrike" kern="0" cap="none" spc="0" normalizeH="0" baseline="0" noProof="0" dirty="0" err="1">
                <a:ln>
                  <a:noFill/>
                </a:ln>
                <a:solidFill>
                  <a:srgbClr val="D9D9D9"/>
                </a:solidFill>
                <a:effectLst/>
                <a:uLnTx/>
                <a:uFillTx/>
                <a:latin typeface="Playfair Display"/>
                <a:cs typeface="Arial"/>
                <a:sym typeface="Playfair Display"/>
              </a:rPr>
              <a:t>ResumAI</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 uses LLMs (like GPT) to generate custom, human-like resume content tailored to each job role.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Real-Time JD Matching &amp; Feedback</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The system not only scores resumes but also matches them to live job descriptions, identifying exact mismatches and providing actionable insights.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Multi-Version Resume Generation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Enables users to create multiple versions of a resume for different roles, making applications more targeted and effective.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4. Skill Gap Detection using AI</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Goes beyond basic suggestions by performing a deep skill gap analysis against job market requirements.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1" dirty="0">
              <a:solidFill>
                <a:srgbClr val="D9D9D9"/>
              </a:solidFill>
              <a:latin typeface="Playfair Display"/>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rgbClr val="D9D9D9"/>
                </a:solidFill>
                <a:latin typeface="Playfair Display"/>
                <a:sym typeface="Playfair Display"/>
              </a:rPr>
              <a:t>5.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End-to-End Resume Optimization in One Tool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Combines resume editing, AI feedback, JD matching, and final export into a single streamlined platform — no need for separate 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141" name="Google Shape;141;p7"/>
          <p:cNvSpPr txBox="1"/>
          <p:nvPr/>
        </p:nvSpPr>
        <p:spPr>
          <a:xfrm>
            <a:off x="3021403" y="1229597"/>
            <a:ext cx="12414209"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DRAWBACK AND SHOWSTOPPERS</a:t>
            </a:r>
            <a:endParaRPr dirty="0"/>
          </a:p>
        </p:txBody>
      </p:sp>
      <p:sp>
        <p:nvSpPr>
          <p:cNvPr id="2" name="TextBox 1">
            <a:extLst>
              <a:ext uri="{FF2B5EF4-FFF2-40B4-BE49-F238E27FC236}">
                <a16:creationId xmlns:a16="http://schemas.microsoft.com/office/drawing/2014/main" id="{A874CA44-8F1F-4759-3C61-F2BAC16FC62A}"/>
              </a:ext>
            </a:extLst>
          </p:cNvPr>
          <p:cNvSpPr txBox="1"/>
          <p:nvPr/>
        </p:nvSpPr>
        <p:spPr>
          <a:xfrm>
            <a:off x="672312" y="3967559"/>
            <a:ext cx="8371889"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Over-Reliance on AI Suggestions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Users may blindly follow AI-generated content, losing personal touch or accuracy.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2. Limited Context Understanding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LLMs may misinterpret specific technical roles or domain-specific experiences.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3. No Human Review</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Lacks professional human feedback, which some recruiters still value.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rgbClr val="D9D9D9"/>
                </a:solidFill>
                <a:latin typeface="Playfair Display"/>
                <a:sym typeface="Playfair Display"/>
              </a:rPr>
              <a:t>4.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Data Privacy Concerns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Uploading personal resumes and job data could raise privacy/security issues if not handled securely.</a:t>
            </a:r>
          </a:p>
        </p:txBody>
      </p:sp>
      <p:sp>
        <p:nvSpPr>
          <p:cNvPr id="3" name="TextBox 2">
            <a:extLst>
              <a:ext uri="{FF2B5EF4-FFF2-40B4-BE49-F238E27FC236}">
                <a16:creationId xmlns:a16="http://schemas.microsoft.com/office/drawing/2014/main" id="{AB3A6364-E456-9997-01AE-788F46093291}"/>
              </a:ext>
            </a:extLst>
          </p:cNvPr>
          <p:cNvSpPr txBox="1"/>
          <p:nvPr/>
        </p:nvSpPr>
        <p:spPr>
          <a:xfrm>
            <a:off x="10316558" y="3829059"/>
            <a:ext cx="7123472" cy="4247317"/>
          </a:xfrm>
          <a:prstGeom prst="rect">
            <a:avLst/>
          </a:prstGeom>
          <a:noFill/>
        </p:spPr>
        <p:txBody>
          <a:bodyPr wrap="square" rtlCol="0">
            <a:spAutoFit/>
          </a:bodyPr>
          <a:lstStyle/>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1. Unstable or Missing AI/API Integration</a:t>
            </a: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If the Generative AI or job matching API fails, core features break down.</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2.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Incorrect Parsing of Resumes</a:t>
            </a: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Bad formatting or unusual layouts can lead to incorrect data extraction and faulty suggestions.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3.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No Internet Access</a:t>
            </a: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Many features (e.g., job matching) depend on real-time web services.</a:t>
            </a:r>
          </a:p>
          <a:p>
            <a:endPar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endParaRPr>
          </a:p>
          <a:p>
            <a:r>
              <a:rPr lang="en-US" sz="1800" b="1" dirty="0">
                <a:solidFill>
                  <a:srgbClr val="D9D9D9"/>
                </a:solidFill>
                <a:latin typeface="Playfair Display"/>
                <a:sym typeface="Playfair Display"/>
              </a:rPr>
              <a:t>4. </a:t>
            </a:r>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Scalability Issues</a:t>
            </a:r>
          </a:p>
          <a:p>
            <a:r>
              <a:rPr kumimoji="0" lang="en-US" sz="1800" b="1" i="0" u="none" strike="noStrike" kern="0" cap="none" spc="0" normalizeH="0" baseline="0" noProof="0" dirty="0">
                <a:ln>
                  <a:noFill/>
                </a:ln>
                <a:solidFill>
                  <a:srgbClr val="D9D9D9"/>
                </a:solidFill>
                <a:effectLst/>
                <a:uLnTx/>
                <a:uFillTx/>
                <a:latin typeface="Playfair Display"/>
                <a:cs typeface="Arial"/>
                <a:sym typeface="Playfair Display"/>
              </a:rPr>
              <a:t>High user load may cause performance lags if not optimized for backend processing.</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4815515" y="1708831"/>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dirty="0">
                <a:solidFill>
                  <a:srgbClr val="FFFFFF"/>
                </a:solidFill>
              </a:rPr>
              <a:t>THE ORIGINALS</a:t>
            </a:r>
            <a:r>
              <a:rPr lang="en-US" sz="5662" b="0" i="0" u="none" strike="noStrike" cap="none" dirty="0">
                <a:solidFill>
                  <a:srgbClr val="FFFFFF"/>
                </a:solidFill>
                <a:latin typeface="Arial"/>
                <a:ea typeface="Arial"/>
                <a:cs typeface="Arial"/>
                <a:sym typeface="Arial"/>
              </a:rPr>
              <a:t> </a:t>
            </a:r>
            <a:endParaRPr dirty="0"/>
          </a:p>
        </p:txBody>
      </p:sp>
      <p:sp>
        <p:nvSpPr>
          <p:cNvPr id="150" name="Google Shape;150;p8"/>
          <p:cNvSpPr txBox="1"/>
          <p:nvPr/>
        </p:nvSpPr>
        <p:spPr>
          <a:xfrm>
            <a:off x="3131157" y="3644081"/>
            <a:ext cx="12499499" cy="3604192"/>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Khushboo Khator (</a:t>
            </a:r>
            <a:r>
              <a:rPr lang="en-US" sz="4220" b="1" dirty="0">
                <a:solidFill>
                  <a:srgbClr val="D9D9D9"/>
                </a:solidFill>
                <a:latin typeface="Playfair Display"/>
                <a:ea typeface="Playfair Display"/>
                <a:cs typeface="Playfair Display"/>
                <a:sym typeface="Playfair Display"/>
                <a:hlinkClick r:id="rId6"/>
              </a:rPr>
              <a:t>khushboocodes@gmail.com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Tanushka Tomar (</a:t>
            </a:r>
            <a:r>
              <a:rPr lang="en-US" sz="4220" b="1" i="0" u="none" strike="noStrike" cap="none" dirty="0">
                <a:solidFill>
                  <a:srgbClr val="D9D9D9"/>
                </a:solidFill>
                <a:latin typeface="Playfair Display"/>
                <a:ea typeface="Playfair Display"/>
                <a:cs typeface="Playfair Display"/>
                <a:sym typeface="Playfair Display"/>
                <a:hlinkClick r:id="rId7"/>
              </a:rPr>
              <a:t>tanushkat2005@gmail.com</a:t>
            </a:r>
            <a:r>
              <a:rPr lang="en-US" sz="4220" b="1" i="0" u="none" strike="noStrike" cap="none" dirty="0">
                <a:solidFill>
                  <a:srgbClr val="D9D9D9"/>
                </a:solidFill>
                <a:latin typeface="Playfair Display"/>
                <a:ea typeface="Playfair Display"/>
                <a:cs typeface="Playfair Display"/>
                <a:sym typeface="Playfair Display"/>
              </a:rPr>
              <a:t>)</a:t>
            </a:r>
          </a:p>
          <a:p>
            <a:pPr lvl="0" algn="ctr">
              <a:lnSpc>
                <a:spcPct val="111018"/>
              </a:lnSpc>
            </a:pPr>
            <a:r>
              <a:rPr lang="en-US" sz="4220" b="1" dirty="0">
                <a:solidFill>
                  <a:srgbClr val="D9D9D9"/>
                </a:solidFill>
                <a:latin typeface="Playfair Display"/>
                <a:ea typeface="Playfair Display"/>
                <a:cs typeface="Playfair Display"/>
                <a:sym typeface="Playfair Display"/>
              </a:rPr>
              <a:t>Anuj Sharma (</a:t>
            </a:r>
            <a:r>
              <a:rPr lang="en-US" sz="4220" b="1" dirty="0">
                <a:solidFill>
                  <a:srgbClr val="D9D9D9"/>
                </a:solidFill>
                <a:latin typeface="Playfair Display"/>
                <a:ea typeface="Playfair Display"/>
                <a:cs typeface="Playfair Display"/>
                <a:sym typeface="Playfair Display"/>
                <a:hlinkClick r:id="rId8"/>
              </a:rPr>
              <a:t>anujsharrmmaa@gamil.com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dirty="0">
                <a:solidFill>
                  <a:srgbClr val="D9D9D9"/>
                </a:solidFill>
                <a:latin typeface="Playfair Display"/>
                <a:ea typeface="Playfair Display"/>
                <a:cs typeface="Playfair Display"/>
                <a:sym typeface="Playfair Display"/>
              </a:rPr>
              <a:t>Purnima Parihar (</a:t>
            </a:r>
            <a:r>
              <a:rPr lang="en-US" sz="4220" b="1" dirty="0">
                <a:solidFill>
                  <a:srgbClr val="D9D9D9"/>
                </a:solidFill>
                <a:latin typeface="Playfair Display"/>
                <a:ea typeface="Playfair Display"/>
                <a:cs typeface="Playfair Display"/>
                <a:sym typeface="Playfair Display"/>
                <a:hlinkClick r:id="rId9"/>
              </a:rPr>
              <a:t>pariharpurnima8@gmail.com</a:t>
            </a:r>
            <a:r>
              <a:rPr lang="en-US" sz="4220" b="1" dirty="0">
                <a:solidFill>
                  <a:srgbClr val="D9D9D9"/>
                </a:solidFill>
                <a:latin typeface="Playfair Display"/>
                <a:ea typeface="Playfair Display"/>
                <a:cs typeface="Playfair Display"/>
                <a:sym typeface="Playfair Display"/>
              </a:rPr>
              <a:t>)</a:t>
            </a:r>
          </a:p>
          <a:p>
            <a:pPr marL="0" marR="0" lvl="0" indent="0" algn="ctr" rtl="0">
              <a:lnSpc>
                <a:spcPct val="111018"/>
              </a:lnSpc>
              <a:spcBef>
                <a:spcPts val="0"/>
              </a:spcBef>
              <a:spcAft>
                <a:spcPts val="0"/>
              </a:spcAft>
              <a:buNone/>
            </a:pPr>
            <a:r>
              <a:rPr lang="en-US" sz="4220" b="1" i="0" u="none" strike="noStrike" cap="none" dirty="0">
                <a:solidFill>
                  <a:srgbClr val="D9D9D9"/>
                </a:solidFill>
                <a:latin typeface="Playfair Display"/>
                <a:ea typeface="Playfair Display"/>
                <a:cs typeface="Playfair Display"/>
                <a:sym typeface="Playfair Display"/>
              </a:rPr>
              <a:t>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6" y="1778540"/>
            <a:ext cx="11803723" cy="6729919"/>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Thank</a:t>
            </a:r>
          </a:p>
          <a:p>
            <a:pPr marL="0" marR="0" lvl="0" indent="0" algn="ctr" rtl="0">
              <a:lnSpc>
                <a:spcPct val="114999"/>
              </a:lnSpc>
              <a:spcBef>
                <a:spcPts val="0"/>
              </a:spcBef>
              <a:spcAft>
                <a:spcPts val="0"/>
              </a:spcAft>
              <a:buNone/>
            </a:pPr>
            <a:r>
              <a:rPr lang="en-US" sz="19014" b="1" i="0" u="none" strike="noStrike" cap="none" dirty="0">
                <a:solidFill>
                  <a:srgbClr val="FFFFFF"/>
                </a:solidFill>
                <a:latin typeface="Playfair Display"/>
                <a:ea typeface="Playfair Display"/>
                <a:cs typeface="Playfair Display"/>
                <a:sym typeface="Playfair Display"/>
              </a:rPr>
              <a:t>you</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Custom</PresentationFormat>
  <Paragraphs>147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Playfair Display</vt:lpstr>
      <vt:lpstr>Arial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Khushboo Khator</cp:lastModifiedBy>
  <cp:revision>1</cp:revision>
  <dcterms:created xsi:type="dcterms:W3CDTF">2006-08-16T00:00:00Z</dcterms:created>
  <dcterms:modified xsi:type="dcterms:W3CDTF">2025-07-02T19:08:58Z</dcterms:modified>
</cp:coreProperties>
</file>